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-52"/>
      <p:regular r:id="rId29"/>
      <p:bold r:id="rId30"/>
      <p:italic r:id="rId31"/>
      <p:boldItalic r:id="rId32"/>
    </p:embeddedFont>
    <p:embeddedFont>
      <p:font typeface="Montserrat SemiBold" panose="020B0604020202020204" charset="-52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105">
          <p15:clr>
            <a:srgbClr val="A4A3A4"/>
          </p15:clr>
        </p15:guide>
        <p15:guide id="3" pos="655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9">
          <p15:clr>
            <a:srgbClr val="A4A3A4"/>
          </p15:clr>
        </p15:guide>
        <p15:guide id="6" orient="horz" pos="879">
          <p15:clr>
            <a:srgbClr val="A4A3A4"/>
          </p15:clr>
        </p15:guide>
        <p15:guide id="7" orient="horz" pos="20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7CB535-90B8-4DD0-B1CB-CF9A069D0D05}">
  <a:tblStyle styleId="{517CB535-90B8-4DD0-B1CB-CF9A069D0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0"/>
      </p:cViewPr>
      <p:guideLst>
        <p:guide orient="horz" pos="1620"/>
        <p:guide pos="5105"/>
        <p:guide pos="655"/>
        <p:guide pos="2880"/>
        <p:guide orient="horz" pos="369"/>
        <p:guide orient="horz" pos="879"/>
        <p:guide orient="horz" pos="20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40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177750" y="844150"/>
            <a:ext cx="49263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Компьютерное моделирование образования и роста оксидной пленки на поверхности ферритно-мартенситной стали под действием облучения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020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Выполнил Лужанский Н.В.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Научный руководитель Ганченкова М.Г.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1204900"/>
            <a:ext cx="3974639" cy="3981414"/>
          </a:xfrm>
          <a:custGeom>
            <a:avLst/>
            <a:gdLst/>
            <a:ahLst/>
            <a:cxnLst/>
            <a:rect l="0" t="0" r="0" b="0"/>
            <a:pathLst>
              <a:path w="159400" h="159400" extrusionOk="0">
                <a:moveTo>
                  <a:pt x="0" y="0"/>
                </a:moveTo>
                <a:lnTo>
                  <a:pt x="159400" y="159400"/>
                </a:lnTo>
                <a:lnTo>
                  <a:pt x="103568" y="159400"/>
                </a:lnTo>
                <a:lnTo>
                  <a:pt x="0" y="55832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7" name="Shape 137"/>
          <p:cNvSpPr/>
          <p:nvPr/>
        </p:nvSpPr>
        <p:spPr>
          <a:xfrm>
            <a:off x="-3575" y="2670550"/>
            <a:ext cx="2558359" cy="2558359"/>
          </a:xfrm>
          <a:custGeom>
            <a:avLst/>
            <a:gdLst/>
            <a:ahLst/>
            <a:cxnLst/>
            <a:rect l="0" t="0" r="0" b="0"/>
            <a:pathLst>
              <a:path w="102632" h="102632" extrusionOk="0">
                <a:moveTo>
                  <a:pt x="334" y="8620"/>
                </a:moveTo>
                <a:lnTo>
                  <a:pt x="94346" y="102632"/>
                </a:lnTo>
                <a:lnTo>
                  <a:pt x="102632" y="10263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8" name="Shape 138"/>
          <p:cNvSpPr/>
          <p:nvPr/>
        </p:nvSpPr>
        <p:spPr>
          <a:xfrm>
            <a:off x="1207025" y="2330975"/>
            <a:ext cx="3945803" cy="2812400"/>
          </a:xfrm>
          <a:custGeom>
            <a:avLst/>
            <a:gdLst/>
            <a:ahLst/>
            <a:cxnLst/>
            <a:rect l="0" t="0" r="0" b="0"/>
            <a:pathLst>
              <a:path w="159830" h="113920" extrusionOk="0">
                <a:moveTo>
                  <a:pt x="0" y="0"/>
                </a:moveTo>
                <a:lnTo>
                  <a:pt x="45910" y="0"/>
                </a:lnTo>
                <a:lnTo>
                  <a:pt x="159830" y="113920"/>
                </a:lnTo>
                <a:lnTo>
                  <a:pt x="114300" y="11392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Методология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5" name="Shape 24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6" name="Shape 24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7" name="Shape 24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8" name="Shape 24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9" name="Shape 24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 и статика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динамики: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Решаются уравнения Ньютона;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Моделирование эволюционных процессов.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статики: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алгоритмы минимизации;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Моделируется конфигурация атомов при абсолютном нуле.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50" y="3652625"/>
            <a:ext cx="1176550" cy="12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5794050" y="3652650"/>
            <a:ext cx="23103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приближения к точке экстремума в направлении наискорейшего спуска в случае дробного шага.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75" y="3803750"/>
            <a:ext cx="3049799" cy="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075" y="4035505"/>
            <a:ext cx="3049800" cy="28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l="22072" r="22077"/>
          <a:stretch/>
        </p:blipFill>
        <p:spPr>
          <a:xfrm>
            <a:off x="1281076" y="4296600"/>
            <a:ext cx="3049800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Выбор потенциала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425" y="2020325"/>
            <a:ext cx="2330425" cy="15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656638" y="3431000"/>
            <a:ext cx="20841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Характерный вид парных потенциалов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t="31967" b="46255"/>
          <a:stretch/>
        </p:blipFill>
        <p:spPr>
          <a:xfrm>
            <a:off x="4572000" y="1770475"/>
            <a:ext cx="3532125" cy="41408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6204563" y="2158050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t="33415" r="17108" b="48776"/>
          <a:stretch/>
        </p:blipFill>
        <p:spPr>
          <a:xfrm>
            <a:off x="5031262" y="2571750"/>
            <a:ext cx="2613601" cy="24217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6204563" y="280647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20175"/>
            <a:ext cx="3532125" cy="870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Компьютерный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4" name="Shape 284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5" name="Shape 285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6" name="Shape 286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7" name="Shape 287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88" name="Shape 288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Взаимодействие молекулы с поверхностью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75" y="2297000"/>
            <a:ext cx="74199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625" y="2297000"/>
            <a:ext cx="865664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150" y="2288150"/>
            <a:ext cx="827018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025" y="2288150"/>
            <a:ext cx="865675" cy="118833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1078775" y="3354450"/>
            <a:ext cx="34092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а - 3,97 Å       б - 2,98 Å           в - 1,97 Å           г - 1,50 Å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1153175" y="3573750"/>
            <a:ext cx="326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Взаимодействие поверхности железа с оксидом свинца на различных расстояниях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950" y="2298750"/>
            <a:ext cx="1180950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8878" y="2298774"/>
            <a:ext cx="1160573" cy="10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804800" y="3354450"/>
            <a:ext cx="32604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а - 1,97 Å                                                б - 1,50 Å                     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4746800" y="3506725"/>
            <a:ext cx="326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Зарядовая плотность взаимодействия свободной поверхности железа  с молекулой оксида свинца на различных расстояниях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Кислород в решетке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62" y="1395800"/>
            <a:ext cx="1086425" cy="7431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6" y="1395800"/>
            <a:ext cx="1421031" cy="743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63" y="2387138"/>
            <a:ext cx="1086425" cy="4710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" name="Shape 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762396" y="2387150"/>
            <a:ext cx="1263566" cy="471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Shape 3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762" y="3482525"/>
            <a:ext cx="591671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8436" y="3482526"/>
            <a:ext cx="72596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4375" y="3473675"/>
            <a:ext cx="67765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42238" y="3473674"/>
            <a:ext cx="649664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70588" y="3473675"/>
            <a:ext cx="624602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00525" y="2093025"/>
            <a:ext cx="26109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а                                       б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500525" y="2817600"/>
            <a:ext cx="25254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в                                       г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39875" y="2993700"/>
            <a:ext cx="3532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стадии продвижения кислорода в процессе моделирования.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1056975" y="4493013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а                б                    в                   г                    д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1056975" y="4649625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Перемещение атома кислорода в решетке.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3900" y="1404653"/>
            <a:ext cx="3532200" cy="2722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4573900" y="4022025"/>
            <a:ext cx="35322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Зависимость энергии системы от расстояния смещаемого атома кислорода до первого слоя атомов железа для диагональной, горизонтальной и вертикальной начальной ориентации молекулы кислорода.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поверхности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4" y="1404653"/>
            <a:ext cx="171844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l="66077"/>
          <a:stretch/>
        </p:blipFill>
        <p:spPr>
          <a:xfrm flipH="1">
            <a:off x="1039836" y="4407938"/>
            <a:ext cx="1718450" cy="4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375" y="1395800"/>
            <a:ext cx="2454393" cy="18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375" y="3248225"/>
            <a:ext cx="2515042" cy="18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039825" y="25025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а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1039763" y="48233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в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2805919" y="2502575"/>
            <a:ext cx="1718400" cy="1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Montserrat"/>
                <a:ea typeface="Montserrat"/>
                <a:cs typeface="Montserrat"/>
                <a:sym typeface="Montserrat"/>
              </a:rPr>
              <a:t>а – </a:t>
            </a:r>
            <a:r>
              <a:rPr lang="en-US" sz="900" dirty="0">
                <a:latin typeface="Montserrat"/>
                <a:ea typeface="Montserrat"/>
                <a:cs typeface="Montserrat"/>
                <a:sym typeface="Montserrat"/>
              </a:rPr>
              <a:t>Fe</a:t>
            </a:r>
            <a:endParaRPr lang="ru-RU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Montserrat"/>
                <a:ea typeface="Montserrat"/>
                <a:cs typeface="Montserrat"/>
                <a:sym typeface="Montserrat"/>
              </a:rPr>
              <a:t>б – </a:t>
            </a:r>
            <a:r>
              <a:rPr lang="en-US" sz="900" dirty="0">
                <a:latin typeface="Montserrat"/>
                <a:ea typeface="Montserrat"/>
                <a:cs typeface="Montserrat"/>
                <a:sym typeface="Montserrat"/>
              </a:rPr>
              <a:t>Fe-Cr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Montserrat"/>
                <a:ea typeface="Montserrat"/>
                <a:cs typeface="Montserrat"/>
                <a:sym typeface="Montserrat"/>
              </a:rPr>
              <a:t>в – </a:t>
            </a:r>
            <a:r>
              <a:rPr lang="en-US" sz="900" dirty="0">
                <a:latin typeface="Montserrat"/>
                <a:ea typeface="Montserrat"/>
                <a:cs typeface="Montserrat"/>
                <a:sym typeface="Montserrat"/>
              </a:rPr>
              <a:t>Fe-Cr-Al</a:t>
            </a:r>
            <a:endParaRPr lang="ru" sz="9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latin typeface="Montserrat"/>
                <a:ea typeface="Montserrat"/>
                <a:cs typeface="Montserrat"/>
                <a:sym typeface="Montserrat"/>
              </a:rPr>
              <a:t>Конфигурация атомов в расчетной ячейке при моделировании взаимодействия молекулярного кислорода с поверхностью.</a:t>
            </a:r>
            <a:endParaRPr lang="en-US" sz="9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6812050" y="1406425"/>
            <a:ext cx="1292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Функция радиального распределения типа Fe-Fe для атомов в приповерхностных слоях моделируемого кристаллита при различных временах моделирования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6727425" y="3626300"/>
            <a:ext cx="13767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Сравнение данных структурного анализа приповерхностных слоев с референсными структурами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7">
            <a:alphaModFix/>
          </a:blip>
          <a:srcRect t="16895"/>
          <a:stretch/>
        </p:blipFill>
        <p:spPr>
          <a:xfrm>
            <a:off x="887725" y="2813012"/>
            <a:ext cx="2022750" cy="12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1039775" y="4035800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б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3614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1039875" y="202425"/>
            <a:ext cx="66267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поверхности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37" y="1481241"/>
            <a:ext cx="3532200" cy="26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1132415" y="4133284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Концентрация кислорода в приповерхностной зоне в различные моменты времени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Shape 358">
            <a:extLst>
              <a:ext uri="{FF2B5EF4-FFF2-40B4-BE49-F238E27FC236}">
                <a16:creationId xmlns:a16="http://schemas.microsoft.com/office/drawing/2014/main" id="{CBDEDEE2-4765-4DBE-BCF0-FC1E833D15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1464390"/>
            <a:ext cx="3532200" cy="26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359">
            <a:extLst>
              <a:ext uri="{FF2B5EF4-FFF2-40B4-BE49-F238E27FC236}">
                <a16:creationId xmlns:a16="http://schemas.microsoft.com/office/drawing/2014/main" id="{D0D46032-C969-4F07-9523-CDE9F86BE4A3}"/>
              </a:ext>
            </a:extLst>
          </p:cNvPr>
          <p:cNvSpPr txBox="1"/>
          <p:nvPr/>
        </p:nvSpPr>
        <p:spPr>
          <a:xfrm>
            <a:off x="4881357" y="4124866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Сравнение аппроксимаций толщины оксидной пленки для систем железа без хрома, с хромом и с хромом и алюминием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Каскады столкновений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5" y="1812037"/>
            <a:ext cx="2820139" cy="18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375" y="1404650"/>
            <a:ext cx="1873775" cy="4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388" y="2298634"/>
            <a:ext cx="2525761" cy="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054950" y="3679163"/>
            <a:ext cx="28203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Спектр энергии нейтронов при делении U-235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063" y="3192625"/>
            <a:ext cx="1502390" cy="2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500" y="3902475"/>
            <a:ext cx="1733527" cy="2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6061725" y="188497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061725" y="2768088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6061725" y="3477925"/>
            <a:ext cx="267000" cy="4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Каскады столкновений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00" y="1395800"/>
            <a:ext cx="913550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416" y="1395798"/>
            <a:ext cx="874461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988" y="3353525"/>
            <a:ext cx="2608735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977688" y="1448775"/>
            <a:ext cx="1695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Развитие каскада от первично выбитого атома железа с энергией 10 кэВ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3726725" y="3739175"/>
            <a:ext cx="18084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Структурный анализ железа после прохождения каскада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6">
            <a:alphaModFix/>
          </a:blip>
          <a:srcRect l="25809" r="25502"/>
          <a:stretch/>
        </p:blipFill>
        <p:spPr>
          <a:xfrm>
            <a:off x="4703725" y="1404650"/>
            <a:ext cx="1294737" cy="11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7">
            <a:alphaModFix/>
          </a:blip>
          <a:srcRect l="19101" r="10905"/>
          <a:stretch/>
        </p:blipFill>
        <p:spPr>
          <a:xfrm>
            <a:off x="4703725" y="2709850"/>
            <a:ext cx="3257439" cy="4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6147088" y="1746975"/>
            <a:ext cx="1808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Область каскада после 3 пс и 100 пс после начала каскада.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Shape 3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5875" y="3284875"/>
            <a:ext cx="2503854" cy="18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</a:rPr>
              <a:t>Постановка задачи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5" name="Shape 14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6" name="Shape 14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7" name="Shape 14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8" name="Shape 14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49" name="Shape 14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Выводы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5" name="Shape 405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6" name="Shape 406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7" name="Shape 407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8" name="Shape 408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409" name="Shape 409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Показано, что молекула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PbO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и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900" dirty="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 в результате взаимодействия с поверхностью железа диссоциирует с образованием атомарного кислорода, который может диффундировать вглубь материала по октаэдрическим пустотам;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На начальных этапах окисления железа оксидная пленка формируется со структурой вюстита;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Легирование железа хромом и алюминием не приводит к изменению структуры оксидной пленки, растущей на начальном этапе. Скорость роста оксидной пленки замедляется с увеличением концентрации легирующих элементов;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З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амедление роста оксидной пленки с увеличением концентрации легирующих элементов связано с подавлением диффузионной подвижности кислорода в железе за счет взаимодействия кислорода с легирующими элементами;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Облучение нейтронами с энергией в интервале  не приводит к изменению формирования пленки на начальном этапе ее роста. Характер влияния легирующих элементов также сохраняется для случая окисления без облучения.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039875" y="1395800"/>
            <a:ext cx="3684600" cy="3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Shape 157" title="Реакторы по распространенност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45" y="1874963"/>
            <a:ext cx="4857127" cy="27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Возможно замкнуть цикл использования ядерного топлива;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качестве теплоносителя используется высококипящий, радиационно стойкий свинцовый теплоноситель;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Отсутствие высокого давления в активной зоне.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5720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Проблемы: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Каков оптимальный уровень кислородного потенциала в свинце?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будут вести себя оболочки ТВЭЛ-ов под облучением и в окружении расплавленного свинца?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053825" y="1395800"/>
            <a:ext cx="70503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</a:rPr>
              <a:t>Теоретическое изучение особенностей взаимодействия кислорода с поверхностью ферритно-мартенситной стали, на начальных стадиях образования оксидной пленки на поверхности металла и возможных эффектов влияния облучения на этот процесс.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72" name="Shape 172"/>
          <p:cNvSpPr txBox="1"/>
          <p:nvPr/>
        </p:nvSpPr>
        <p:spPr>
          <a:xfrm>
            <a:off x="1053825" y="2046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Montserrat" panose="020B0604020202020204" charset="-52"/>
              </a:rPr>
              <a:t>Цель работы</a:t>
            </a:r>
            <a:endParaRPr sz="2400" b="1" dirty="0">
              <a:solidFill>
                <a:schemeClr val="dk1"/>
              </a:solidFill>
              <a:latin typeface="Montserrat" panose="020B0604020202020204" charset="-52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7803900" y="1402700"/>
            <a:ext cx="13401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Кандидатные материалы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Требования к материалу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Коррозионная стойкость;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Радиационная стойкость.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5" name="Shape 185"/>
          <p:cNvGraphicFramePr/>
          <p:nvPr>
            <p:extLst>
              <p:ext uri="{D42A27DB-BD31-4B8C-83A1-F6EECF244321}">
                <p14:modId xmlns:p14="http://schemas.microsoft.com/office/powerpoint/2010/main" val="2463017318"/>
              </p:ext>
            </p:extLst>
          </p:nvPr>
        </p:nvGraphicFramePr>
        <p:xfrm>
          <a:off x="1538288" y="2914968"/>
          <a:ext cx="6067425" cy="1387512"/>
        </p:xfrm>
        <a:graphic>
          <a:graphicData uri="http://schemas.openxmlformats.org/drawingml/2006/table">
            <a:tbl>
              <a:tblPr>
                <a:noFill/>
                <a:tableStyleId>{517CB535-90B8-4DD0-B1CB-CF9A069D0D05}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Марка стали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8"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Содержание основных легирующих элементов, мас.%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16Х12МВСБФР</a:t>
                      </a: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(ЭП-823)</a:t>
                      </a: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Другие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0,14-0,18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10,0-12,0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0,6-0,9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0,0-0,6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0,5-0,8Ni; 1,1-1,3Si</a:t>
                      </a:r>
                      <a:endParaRPr sz="1000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6" name="Shape 18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Теория и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5857875" y="14478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3" name="Shape 193"/>
          <p:cNvSpPr/>
          <p:nvPr/>
        </p:nvSpPr>
        <p:spPr>
          <a:xfrm>
            <a:off x="622935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4" name="Shape 194"/>
          <p:cNvSpPr/>
          <p:nvPr/>
        </p:nvSpPr>
        <p:spPr>
          <a:xfrm>
            <a:off x="7962900" y="2681325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5" name="Shape 195"/>
          <p:cNvSpPr/>
          <p:nvPr/>
        </p:nvSpPr>
        <p:spPr>
          <a:xfrm>
            <a:off x="8153400" y="330520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6" name="Shape 196"/>
          <p:cNvSpPr/>
          <p:nvPr/>
        </p:nvSpPr>
        <p:spPr>
          <a:xfrm>
            <a:off x="7472375" y="3919550"/>
            <a:ext cx="800100" cy="814375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7" name="Shape 197"/>
          <p:cNvSpPr/>
          <p:nvPr/>
        </p:nvSpPr>
        <p:spPr>
          <a:xfrm rot="10800000">
            <a:off x="7260607" y="2871272"/>
            <a:ext cx="788018" cy="802078"/>
          </a:xfrm>
          <a:custGeom>
            <a:avLst/>
            <a:gdLst/>
            <a:ahLst/>
            <a:cxnLst/>
            <a:rect l="0" t="0" r="0" b="0"/>
            <a:pathLst>
              <a:path w="32004" h="32575" extrusionOk="0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Кислород в свинце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50" y="1390275"/>
            <a:ext cx="2292640" cy="15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039950" y="2846150"/>
            <a:ext cx="3532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Коррозионное поведение стали в расплаве свинца после 3000 часов при температуре 550 °С. 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[1]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713" y="3537351"/>
            <a:ext cx="3532125" cy="93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039838" y="4472851"/>
            <a:ext cx="35322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Оксиды железа 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[3]</a:t>
            </a: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Shape 219">
            <a:extLst>
              <a:ext uri="{FF2B5EF4-FFF2-40B4-BE49-F238E27FC236}">
                <a16:creationId xmlns:a16="http://schemas.microsoft.com/office/drawing/2014/main" id="{DDF31A4C-0698-44AD-9EFC-C598880B8B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0851"/>
          <a:stretch/>
        </p:blipFill>
        <p:spPr>
          <a:xfrm>
            <a:off x="5429268" y="1431019"/>
            <a:ext cx="1817428" cy="16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20">
            <a:extLst>
              <a:ext uri="{FF2B5EF4-FFF2-40B4-BE49-F238E27FC236}">
                <a16:creationId xmlns:a16="http://schemas.microsoft.com/office/drawing/2014/main" id="{48174B8A-1397-4442-A581-22CA09B1E32A}"/>
              </a:ext>
            </a:extLst>
          </p:cNvPr>
          <p:cNvSpPr txBox="1"/>
          <p:nvPr/>
        </p:nvSpPr>
        <p:spPr>
          <a:xfrm>
            <a:off x="4857182" y="3056150"/>
            <a:ext cx="2961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Снимок оксидной пленки на стали ЭП823 через 2000 часов нахождения в жидком свинце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. [2]</a:t>
            </a:r>
            <a:br>
              <a:rPr lang="ru" sz="1000" dirty="0">
                <a:latin typeface="Montserrat"/>
                <a:ea typeface="Montserrat"/>
                <a:cs typeface="Montserrat"/>
                <a:sym typeface="Montserrat"/>
              </a:rPr>
            </a:b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D1A42-E1E6-434A-A009-0AF4984F1799}"/>
              </a:ext>
            </a:extLst>
          </p:cNvPr>
          <p:cNvSpPr txBox="1"/>
          <p:nvPr/>
        </p:nvSpPr>
        <p:spPr>
          <a:xfrm>
            <a:off x="4572263" y="3747369"/>
            <a:ext cx="3531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ontserrat" panose="020B0604020202020204" charset="-52"/>
              </a:rPr>
              <a:t>[1] Müller G et. al //Journal of Nuclear Materials. – 2000. – </a:t>
            </a:r>
            <a:r>
              <a:rPr lang="ru-RU" sz="800" dirty="0">
                <a:latin typeface="Montserrat" panose="020B0604020202020204" charset="-52"/>
              </a:rPr>
              <a:t>Т</a:t>
            </a:r>
            <a:r>
              <a:rPr lang="en-US" sz="800" dirty="0">
                <a:latin typeface="Montserrat" panose="020B0604020202020204" charset="-52"/>
              </a:rPr>
              <a:t>. 278. – №. 1. – P. 85-95.</a:t>
            </a:r>
            <a:endParaRPr lang="ru-RU" sz="800" dirty="0">
              <a:latin typeface="Montserrat" panose="020B0604020202020204" charset="-52"/>
            </a:endParaRPr>
          </a:p>
          <a:p>
            <a:endParaRPr lang="en-US" sz="800" dirty="0">
              <a:latin typeface="Montserrat" panose="020B0604020202020204" charset="-52"/>
            </a:endParaRPr>
          </a:p>
          <a:p>
            <a:r>
              <a:rPr lang="en-US" sz="800" dirty="0">
                <a:latin typeface="Montserrat" panose="020B0604020202020204" charset="-52"/>
              </a:rPr>
              <a:t>[2] </a:t>
            </a:r>
            <a:r>
              <a:rPr lang="ru-RU" sz="800" dirty="0" err="1">
                <a:latin typeface="Montserrat" panose="020B0604020202020204" charset="-52"/>
              </a:rPr>
              <a:t>Цисар</a:t>
            </a:r>
            <a:r>
              <a:rPr lang="ru-RU" sz="800" dirty="0">
                <a:latin typeface="Montserrat" panose="020B0604020202020204" charset="-52"/>
              </a:rPr>
              <a:t> В.П.</a:t>
            </a:r>
            <a:r>
              <a:rPr lang="en-US" sz="800" dirty="0">
                <a:latin typeface="Montserrat" panose="020B0604020202020204" charset="-52"/>
              </a:rPr>
              <a:t> </a:t>
            </a:r>
            <a:r>
              <a:rPr lang="ru-RU" sz="800" dirty="0">
                <a:latin typeface="Montserrat" panose="020B0604020202020204" charset="-52"/>
              </a:rPr>
              <a:t>и др. // Вопросы атомной науки и техники // Серия: Физика радиационных повреждений и радиационное материаловедение </a:t>
            </a:r>
            <a:r>
              <a:rPr lang="ru-RU" sz="800" dirty="0" err="1">
                <a:latin typeface="Montserrat" panose="020B0604020202020204" charset="-52"/>
              </a:rPr>
              <a:t>Вып</a:t>
            </a:r>
            <a:r>
              <a:rPr lang="ru-RU" sz="800" dirty="0">
                <a:latin typeface="Montserrat" panose="020B0604020202020204" charset="-52"/>
              </a:rPr>
              <a:t>. 90, 2007. – C. 155-159.</a:t>
            </a:r>
          </a:p>
          <a:p>
            <a:endParaRPr lang="en-US" sz="800" dirty="0">
              <a:latin typeface="Montserrat" panose="020B0604020202020204" charset="-52"/>
            </a:endParaRPr>
          </a:p>
          <a:p>
            <a:r>
              <a:rPr lang="en-US" sz="800" dirty="0">
                <a:latin typeface="Montserrat" panose="020B0604020202020204" charset="-52"/>
              </a:rPr>
              <a:t>[3] Parkinson G. S. //Surface Science Reports. – 2016. – Т. 71. – №. 1. – P. 272-365.</a:t>
            </a:r>
            <a:endParaRPr lang="ru-RU" sz="800" dirty="0">
              <a:latin typeface="Montserrat" panose="020B0604020202020204" charset="-52"/>
            </a:endParaRPr>
          </a:p>
          <a:p>
            <a:endParaRPr lang="ru-RU" sz="800" dirty="0">
              <a:latin typeface="Montserrat" panose="020B0604020202020204" charset="-5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стали под облучением</a:t>
            </a:r>
            <a:endParaRPr sz="24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38" y="1111918"/>
            <a:ext cx="2202475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13" y="1105292"/>
            <a:ext cx="1039800" cy="106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812" y="1105292"/>
            <a:ext cx="1039800" cy="102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477" y="2976337"/>
            <a:ext cx="1055173" cy="10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8118" y="2975641"/>
            <a:ext cx="1055172" cy="106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5039" y="3143568"/>
            <a:ext cx="140175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1039813" y="2627668"/>
            <a:ext cx="35322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Схематическая иллюстрация экспериментальной установки ICE-I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4602088" y="2191017"/>
            <a:ext cx="3379800" cy="36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                        а                                                б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а – сторона пучка; б – сторона теплоносителя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Изображение образца после испытаний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694188" y="3991642"/>
            <a:ext cx="3379800" cy="36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                         а                                                 б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а – не облученная зона; б – облученная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Montserrat"/>
                <a:ea typeface="Montserrat"/>
                <a:cs typeface="Montserrat"/>
                <a:sym typeface="Montserrat"/>
              </a:rPr>
              <a:t>Сечение SEM-изображения многослойной оксидной структуры в образце  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048088" y="4270568"/>
            <a:ext cx="35322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Отслоение оксидного слоя от поверхности образца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8104125" y="1395799"/>
            <a:ext cx="1039800" cy="393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Постановка задачи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Теория и эксперимент</a:t>
            </a:r>
            <a:endParaRPr sz="9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Методология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Компьютерный эксперимент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Выводы</a:t>
            </a:r>
            <a:endParaRPr sz="9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BF86C-26B5-4576-A887-AE448A7AA774}"/>
              </a:ext>
            </a:extLst>
          </p:cNvPr>
          <p:cNvSpPr txBox="1"/>
          <p:nvPr/>
        </p:nvSpPr>
        <p:spPr>
          <a:xfrm>
            <a:off x="1059050" y="4825864"/>
            <a:ext cx="702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Montserrat" panose="020B0604020202020204" charset="-52"/>
              </a:rPr>
              <a:t>Qvist</a:t>
            </a:r>
            <a:r>
              <a:rPr lang="en-US" sz="800" dirty="0">
                <a:latin typeface="Montserrat" panose="020B0604020202020204" charset="-52"/>
              </a:rPr>
              <a:t> S. et al. Nuclear Instruments and Methods in Physics Research Section A: Accelerators, Spectrometers, Detectors and Associated Equipment. – 2013. – Т. 698. – С. 98-105.</a:t>
            </a:r>
            <a:endParaRPr lang="ru-RU" sz="800" dirty="0">
              <a:latin typeface="Montserrat" panose="020B0604020202020204" charset="-52"/>
            </a:endParaRPr>
          </a:p>
          <a:p>
            <a:endParaRPr lang="ru-RU" sz="800" dirty="0">
              <a:latin typeface="Montserrat" panose="020B0604020202020204" charset="-5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949</Words>
  <Application>Microsoft Office PowerPoint</Application>
  <PresentationFormat>Экран (16:9)</PresentationFormat>
  <Paragraphs>257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Montserrat SemiBold</vt:lpstr>
      <vt:lpstr>Montserrat</vt:lpstr>
      <vt:lpstr>Lato</vt:lpstr>
      <vt:lpstr>Arial</vt:lpstr>
      <vt:lpstr>Focus</vt:lpstr>
      <vt:lpstr>Компьютерное моделирование образования и роста оксидной пленки на поверхности ферритно-мартенситной стали под действием облучения</vt:lpstr>
      <vt:lpstr>Постановка задачи</vt:lpstr>
      <vt:lpstr> </vt:lpstr>
      <vt:lpstr>Презентация PowerPoint</vt:lpstr>
      <vt:lpstr>Теоретическое изучение особенностей взаимодействия кислорода с поверхностью ферритно-мартенситной стали, на начальных стадиях образования оксидной пленки на поверхности металла и возможных эффектов влияния облучения на этот процесс. </vt:lpstr>
      <vt:lpstr>Презентация PowerPoint</vt:lpstr>
      <vt:lpstr>Теория и эксперимент</vt:lpstr>
      <vt:lpstr>Презентация PowerPoint</vt:lpstr>
      <vt:lpstr>Презентация PowerPoint</vt:lpstr>
      <vt:lpstr>Методология</vt:lpstr>
      <vt:lpstr>Презентация PowerPoint</vt:lpstr>
      <vt:lpstr>Презентация PowerPoint</vt:lpstr>
      <vt:lpstr>Компьютерный эксперимент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образования и роста оксидной пленки на поверхности ферритно-мартенситной стали под действием облучения</dc:title>
  <dc:creator>N L</dc:creator>
  <cp:lastModifiedBy>Никита Лужанский</cp:lastModifiedBy>
  <cp:revision>12</cp:revision>
  <dcterms:modified xsi:type="dcterms:W3CDTF">2018-07-03T05:44:13Z</dcterms:modified>
</cp:coreProperties>
</file>